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Poppins"/>
      <p:regular r:id="rId36"/>
      <p:bold r:id="rId37"/>
      <p:italic r:id="rId38"/>
      <p:boldItalic r:id="rId39"/>
    </p:embeddedFont>
    <p:embeddedFont>
      <p:font typeface="Montserrat Light"/>
      <p:regular r:id="rId40"/>
      <p:bold r:id="rId41"/>
      <p:italic r:id="rId42"/>
      <p:boldItalic r:id="rId43"/>
    </p:embeddedFont>
    <p:embeddedFont>
      <p:font typeface="Poppins Medium"/>
      <p:regular r:id="rId44"/>
      <p:bold r:id="rId45"/>
      <p:italic r:id="rId46"/>
      <p:boldItalic r:id="rId47"/>
    </p:embeddedFont>
    <p:embeddedFont>
      <p:font typeface="Spectral"/>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 uri="GoogleSlidesCustomDataVersion2">
      <go:slidesCustomData xmlns:go="http://customooxmlschemas.google.com/" r:id="rId52" roundtripDataSignature="AMtx7mjpQT6kxkfPphLsb7+EuzaUEhd+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PoppinsMedium-regular.fntdata"/><Relationship Id="rId43" Type="http://schemas.openxmlformats.org/officeDocument/2006/relationships/font" Target="fonts/MontserratLight-boldItalic.fntdata"/><Relationship Id="rId46" Type="http://schemas.openxmlformats.org/officeDocument/2006/relationships/font" Target="fonts/PoppinsMedium-italic.fntdata"/><Relationship Id="rId45" Type="http://schemas.openxmlformats.org/officeDocument/2006/relationships/font" Target="fonts/Poppi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pectral-regular.fntdata"/><Relationship Id="rId47" Type="http://schemas.openxmlformats.org/officeDocument/2006/relationships/font" Target="fonts/PoppinsMedium-boldItalic.fntdata"/><Relationship Id="rId49" Type="http://schemas.openxmlformats.org/officeDocument/2006/relationships/font" Target="fonts/Spectral-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regular.fntdata"/><Relationship Id="rId27" Type="http://schemas.openxmlformats.org/officeDocument/2006/relationships/slide" Target="slides/slide21.xml"/><Relationship Id="rId29" Type="http://schemas.openxmlformats.org/officeDocument/2006/relationships/font" Target="fonts/MontserratSemiBold-bold.fntdata"/><Relationship Id="rId51" Type="http://schemas.openxmlformats.org/officeDocument/2006/relationships/font" Target="fonts/Spectral-boldItalic.fntdata"/><Relationship Id="rId50" Type="http://schemas.openxmlformats.org/officeDocument/2006/relationships/font" Target="fonts/Spectral-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3924c436e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c3924c436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3924c43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c3924c436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3924c436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c3924c436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3924c436e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c3924c436e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3924c436e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c3924c436e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g2c3924c436e_1_1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g2c3924c436e_1_1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g2c3924c436e_1_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g2c3924c436e_1_1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g2c3924c436e_1_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g2c3924c436e_1_1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g2c3924c436e_1_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g2c3924c436e_1_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g2c3924c436e_1_1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g2c3924c436e_1_1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g2c3924c436e_1_1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g2c3924c436e_1_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g2c3924c436e_1_1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g2c3924c436e_1_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g2c3924c436e_1_14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g2c3924c436e_1_14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g2c3924c436e_1_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g2c3924c436e_1_1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g2c3924c436e_1_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g2c3924c436e_1_1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c3924c436e_1_14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g2c3924c436e_1_14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g2c3924c436e_1_1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g2c3924c436e_1_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g2c3924c436e_1_15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2" name="Google Shape;92;g2c3924c436e_1_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g2c3924c436e_1_1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g2c3924c436e_1_15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g2c3924c436e_1_1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g2c3924c436e_1_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99" name="Shape 99"/>
        <p:cNvGrpSpPr/>
        <p:nvPr/>
      </p:nvGrpSpPr>
      <p:grpSpPr>
        <a:xfrm>
          <a:off x="0" y="0"/>
          <a:ext cx="0" cy="0"/>
          <a:chOff x="0" y="0"/>
          <a:chExt cx="0" cy="0"/>
        </a:xfrm>
      </p:grpSpPr>
      <p:sp>
        <p:nvSpPr>
          <p:cNvPr id="100" name="Google Shape;100;g2c3924c436e_1_164"/>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g2c3924c436e_1_16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 name="Google Shape;102;g2c3924c436e_1_164"/>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6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6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6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g2c3924c436e_1_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g2c3924c436e_1_1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g2c3924c436e_1_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hyperlink" Target="https://www.geeksforgeeks.org/binary-tree-data-structu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www.hyperiondev.com"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www.hyperiondev.com" TargetMode="External"/><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hyperlink" Target="https://visualgo.net/en/bs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108" name="Google Shape;108;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9" name="Google Shape;109;p1"/>
          <p:cNvPicPr preferRelativeResize="0"/>
          <p:nvPr/>
        </p:nvPicPr>
        <p:blipFill rotWithShape="1">
          <a:blip r:embed="rId4">
            <a:alphaModFix/>
          </a:blip>
          <a:srcRect b="0" l="0" r="0" t="0"/>
          <a:stretch/>
        </p:blipFill>
        <p:spPr>
          <a:xfrm>
            <a:off x="370000" y="2906475"/>
            <a:ext cx="3388225" cy="1612775"/>
          </a:xfrm>
          <a:prstGeom prst="rect">
            <a:avLst/>
          </a:prstGeom>
          <a:noFill/>
          <a:ln>
            <a:noFill/>
          </a:ln>
        </p:spPr>
      </p:pic>
      <p:pic>
        <p:nvPicPr>
          <p:cNvPr id="110" name="Google Shape;110;p1"/>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111" name="Google Shape;111;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000"/>
              <a:buFont typeface="Arial"/>
              <a:buNone/>
            </a:pPr>
            <a:r>
              <a:rPr b="1" lang="en-GB" sz="3000">
                <a:solidFill>
                  <a:schemeClr val="lt1"/>
                </a:solidFill>
                <a:latin typeface="Montserrat"/>
                <a:ea typeface="Montserrat"/>
                <a:cs typeface="Montserrat"/>
                <a:sym typeface="Montserrat"/>
              </a:rPr>
              <a:t>NON - LINEAR DATA STRUCTURES (Part 1)</a:t>
            </a:r>
            <a:endParaRPr b="1"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90" name="Google Shape;190;p1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1" name="Google Shape;191;p19"/>
          <p:cNvSpPr txBox="1"/>
          <p:nvPr/>
        </p:nvSpPr>
        <p:spPr>
          <a:xfrm>
            <a:off x="971550" y="681200"/>
            <a:ext cx="7200900" cy="3513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assume we have products with ids {5, 6, 2, 1, 8, 10, 9, 4, 7} that were received in this order and need to be documented</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Notice if we search for 7, we’ll search a total of </a:t>
            </a:r>
            <a:r>
              <a:rPr b="1" i="0" lang="en-GB" sz="1600" u="none" cap="none" strike="noStrike">
                <a:solidFill>
                  <a:schemeClr val="dk1"/>
                </a:solidFill>
                <a:latin typeface="Montserrat"/>
                <a:ea typeface="Montserrat"/>
                <a:cs typeface="Montserrat"/>
                <a:sym typeface="Montserrat"/>
              </a:rPr>
              <a:t>3 nodes</a:t>
            </a:r>
            <a:r>
              <a:rPr b="0" i="0" lang="en-GB" sz="1600" u="none" cap="none" strike="noStrike">
                <a:solidFill>
                  <a:schemeClr val="dk1"/>
                </a:solidFill>
                <a:latin typeface="Montserrat"/>
                <a:ea typeface="Montserrat"/>
                <a:cs typeface="Montserrat"/>
                <a:sym typeface="Montserrat"/>
              </a:rPr>
              <a:t> before finding it, instead of through a set of </a:t>
            </a:r>
            <a:r>
              <a:rPr b="1" i="0" lang="en-GB" sz="1600" u="none" cap="none" strike="noStrike">
                <a:solidFill>
                  <a:schemeClr val="dk1"/>
                </a:solidFill>
                <a:latin typeface="Montserrat"/>
                <a:ea typeface="Montserrat"/>
                <a:cs typeface="Montserrat"/>
                <a:sym typeface="Montserrat"/>
              </a:rPr>
              <a:t>9 elements</a:t>
            </a:r>
            <a:r>
              <a:rPr b="0" i="0" lang="en-GB" sz="1600" u="none" cap="none" strike="noStrike">
                <a:solidFill>
                  <a:schemeClr val="dk1"/>
                </a:solidFill>
                <a:latin typeface="Montserrat"/>
                <a:ea typeface="Montserrat"/>
                <a:cs typeface="Montserrat"/>
                <a:sym typeface="Montserrat"/>
              </a:rPr>
              <a:t>. Similarly, inserts and deletes are more efficient. For massive datasets this becomes indispensable to a large company</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pic>
        <p:nvPicPr>
          <p:cNvPr id="192" name="Google Shape;192;p19"/>
          <p:cNvPicPr preferRelativeResize="0"/>
          <p:nvPr/>
        </p:nvPicPr>
        <p:blipFill rotWithShape="1">
          <a:blip r:embed="rId5">
            <a:alphaModFix/>
          </a:blip>
          <a:srcRect b="0" l="0" r="0" t="0"/>
          <a:stretch/>
        </p:blipFill>
        <p:spPr>
          <a:xfrm>
            <a:off x="1256297" y="1431250"/>
            <a:ext cx="6512524" cy="144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2"/>
          <p:cNvGrpSpPr/>
          <p:nvPr/>
        </p:nvGrpSpPr>
        <p:grpSpPr>
          <a:xfrm>
            <a:off x="0" y="0"/>
            <a:ext cx="9144000" cy="5143500"/>
            <a:chOff x="0" y="0"/>
            <a:chExt cx="9144000" cy="5143500"/>
          </a:xfrm>
        </p:grpSpPr>
        <p:pic>
          <p:nvPicPr>
            <p:cNvPr id="198" name="Google Shape;198;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9" name="Google Shape;199;p2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2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Trees</a:t>
            </a:r>
            <a:endParaRPr b="0" i="0" sz="1100" u="none" cap="none" strike="noStrike">
              <a:solidFill>
                <a:srgbClr val="103452"/>
              </a:solidFill>
              <a:latin typeface="Montserrat"/>
              <a:ea typeface="Montserrat"/>
              <a:cs typeface="Montserrat"/>
              <a:sym typeface="Montserrat"/>
            </a:endParaRPr>
          </a:p>
        </p:txBody>
      </p:sp>
      <p:pic>
        <p:nvPicPr>
          <p:cNvPr id="201" name="Google Shape;201;p2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02" name="Google Shape;202;p22"/>
          <p:cNvSpPr txBox="1"/>
          <p:nvPr/>
        </p:nvSpPr>
        <p:spPr>
          <a:xfrm>
            <a:off x="1241575" y="1684950"/>
            <a:ext cx="6810600" cy="127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Properties</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Hierarchical structure with a single root.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Each node has zero, one, or two children.</a:t>
            </a:r>
            <a:endParaRPr b="0" i="0" sz="1600" u="none" cap="none" strike="noStrike">
              <a:solidFill>
                <a:srgbClr val="103452"/>
              </a:solidFill>
              <a:latin typeface="Montserrat"/>
              <a:ea typeface="Montserrat"/>
              <a:cs typeface="Montserrat"/>
              <a:sym typeface="Montserrat"/>
            </a:endParaRPr>
          </a:p>
        </p:txBody>
      </p:sp>
      <p:sp>
        <p:nvSpPr>
          <p:cNvPr id="203" name="Google Shape;203;p22"/>
          <p:cNvSpPr txBox="1"/>
          <p:nvPr/>
        </p:nvSpPr>
        <p:spPr>
          <a:xfrm>
            <a:off x="1152950" y="959550"/>
            <a:ext cx="7035300" cy="6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tree structure where each node has at most two children</a:t>
            </a:r>
            <a:endParaRPr b="1" i="0" sz="1600" u="none" cap="none" strike="noStrike">
              <a:solidFill>
                <a:srgbClr val="BC922D"/>
              </a:solidFill>
              <a:latin typeface="Montserrat"/>
              <a:ea typeface="Montserrat"/>
              <a:cs typeface="Montserrat"/>
              <a:sym typeface="Montserrat"/>
            </a:endParaRPr>
          </a:p>
        </p:txBody>
      </p:sp>
      <p:pic>
        <p:nvPicPr>
          <p:cNvPr id="204" name="Google Shape;204;p22"/>
          <p:cNvPicPr preferRelativeResize="0"/>
          <p:nvPr/>
        </p:nvPicPr>
        <p:blipFill rotWithShape="1">
          <a:blip r:embed="rId5">
            <a:alphaModFix/>
          </a:blip>
          <a:srcRect b="0" l="0" r="0" t="0"/>
          <a:stretch/>
        </p:blipFill>
        <p:spPr>
          <a:xfrm>
            <a:off x="2090374" y="2958387"/>
            <a:ext cx="2371874" cy="1481775"/>
          </a:xfrm>
          <a:prstGeom prst="rect">
            <a:avLst/>
          </a:prstGeom>
          <a:noFill/>
          <a:ln>
            <a:noFill/>
          </a:ln>
        </p:spPr>
      </p:pic>
      <p:sp>
        <p:nvSpPr>
          <p:cNvPr id="205" name="Google Shape;205;p22"/>
          <p:cNvSpPr txBox="1"/>
          <p:nvPr/>
        </p:nvSpPr>
        <p:spPr>
          <a:xfrm>
            <a:off x="4562750" y="3253613"/>
            <a:ext cx="2991900" cy="89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800"/>
              <a:buFont typeface="Arial"/>
              <a:buNone/>
            </a:pPr>
            <a:r>
              <a:rPr b="1" i="0" lang="en-GB" sz="800" u="none" cap="none" strike="noStrike">
                <a:solidFill>
                  <a:srgbClr val="103452"/>
                </a:solidFill>
                <a:latin typeface="Montserrat"/>
                <a:ea typeface="Montserrat"/>
                <a:cs typeface="Montserrat"/>
                <a:sym typeface="Montserrat"/>
              </a:rPr>
              <a:t>Source: </a:t>
            </a:r>
            <a:r>
              <a:rPr b="0" i="0" lang="en-GB" sz="800" u="sng" cap="none" strike="noStrike">
                <a:solidFill>
                  <a:schemeClr val="hlink"/>
                </a:solidFill>
                <a:latin typeface="Montserrat"/>
                <a:ea typeface="Montserrat"/>
                <a:cs typeface="Montserrat"/>
                <a:sym typeface="Montserrat"/>
                <a:hlinkClick r:id="rId6"/>
              </a:rPr>
              <a:t>GeeksForGeeks</a:t>
            </a:r>
            <a:endParaRPr b="0" i="0" sz="8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1" name="Google Shape;211;p23"/>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12" name="Google Shape;212;p2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3" name="Google Shape;213;p2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Search Trees (BSTs)</a:t>
            </a:r>
            <a:endParaRPr b="0" i="0" sz="1100" u="none" cap="none" strike="noStrike">
              <a:solidFill>
                <a:srgbClr val="103452"/>
              </a:solidFill>
              <a:latin typeface="Montserrat"/>
              <a:ea typeface="Montserrat"/>
              <a:cs typeface="Montserrat"/>
              <a:sym typeface="Montserrat"/>
            </a:endParaRPr>
          </a:p>
        </p:txBody>
      </p:sp>
      <p:sp>
        <p:nvSpPr>
          <p:cNvPr id="214" name="Google Shape;214;p23"/>
          <p:cNvSpPr txBox="1"/>
          <p:nvPr/>
        </p:nvSpPr>
        <p:spPr>
          <a:xfrm>
            <a:off x="1255600" y="2136550"/>
            <a:ext cx="6810600" cy="1590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Here is the implementation of a single node in a BST, which will be useful to demonstrate the functions in the coming slides</a:t>
            </a:r>
            <a:endParaRPr b="0" i="0" sz="1600" u="none" cap="none" strike="noStrike">
              <a:solidFill>
                <a:srgbClr val="103452"/>
              </a:solidFill>
              <a:latin typeface="Montserrat"/>
              <a:ea typeface="Montserrat"/>
              <a:cs typeface="Montserrat"/>
              <a:sym typeface="Montserrat"/>
            </a:endParaRPr>
          </a:p>
        </p:txBody>
      </p:sp>
      <p:sp>
        <p:nvSpPr>
          <p:cNvPr id="215" name="Google Shape;215;p23"/>
          <p:cNvSpPr txBox="1"/>
          <p:nvPr/>
        </p:nvSpPr>
        <p:spPr>
          <a:xfrm>
            <a:off x="1152950" y="959550"/>
            <a:ext cx="7035300" cy="97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600" u="none" cap="none" strike="noStrike">
                <a:solidFill>
                  <a:srgbClr val="BC922D"/>
                </a:solidFill>
                <a:latin typeface="Montserrat"/>
                <a:ea typeface="Montserrat"/>
                <a:cs typeface="Montserrat"/>
                <a:sym typeface="Montserrat"/>
              </a:rPr>
              <a:t>A type of binary tree where each node has a key, and every node's key is greater than all keys in its left subtree and less than all keys in its right subtree.</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BC922D"/>
              </a:solidFill>
              <a:latin typeface="Montserrat"/>
              <a:ea typeface="Montserrat"/>
              <a:cs typeface="Montserrat"/>
              <a:sym typeface="Montserrat"/>
            </a:endParaRPr>
          </a:p>
        </p:txBody>
      </p:sp>
      <p:pic>
        <p:nvPicPr>
          <p:cNvPr id="216" name="Google Shape;216;p23"/>
          <p:cNvPicPr preferRelativeResize="0"/>
          <p:nvPr/>
        </p:nvPicPr>
        <p:blipFill rotWithShape="1">
          <a:blip r:embed="rId5">
            <a:alphaModFix/>
          </a:blip>
          <a:srcRect b="0" l="0" r="0" t="0"/>
          <a:stretch/>
        </p:blipFill>
        <p:spPr>
          <a:xfrm>
            <a:off x="3322813" y="3100049"/>
            <a:ext cx="2695575" cy="125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2" name="Google Shape;222;p24"/>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23" name="Google Shape;223;p2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224" name="Google Shape;224;p24"/>
          <p:cNvPicPr preferRelativeResize="0"/>
          <p:nvPr/>
        </p:nvPicPr>
        <p:blipFill rotWithShape="1">
          <a:blip r:embed="rId5">
            <a:alphaModFix/>
          </a:blip>
          <a:srcRect b="0" l="0" r="0" t="0"/>
          <a:stretch/>
        </p:blipFill>
        <p:spPr>
          <a:xfrm>
            <a:off x="749050" y="1485550"/>
            <a:ext cx="7759599" cy="255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0" name="Google Shape;230;p26"/>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31" name="Google Shape;231;p2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2" name="Google Shape;232;p26"/>
          <p:cNvSpPr txBox="1"/>
          <p:nvPr/>
        </p:nvSpPr>
        <p:spPr>
          <a:xfrm>
            <a:off x="1094875" y="784150"/>
            <a:ext cx="6897900" cy="285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For example, let’s create a BST from {5, 6, 2, 1, 8, 10, 9, 4, 7} and verify that 7 is in the tree, like the example at the start</a:t>
            </a:r>
            <a:endParaRPr b="0" i="0" sz="1600" u="none" cap="none" strike="noStrike">
              <a:solidFill>
                <a:srgbClr val="103452"/>
              </a:solidFill>
              <a:latin typeface="Montserrat"/>
              <a:ea typeface="Montserrat"/>
              <a:cs typeface="Montserrat"/>
              <a:sym typeface="Montserrat"/>
            </a:endParaRPr>
          </a:p>
        </p:txBody>
      </p:sp>
      <p:pic>
        <p:nvPicPr>
          <p:cNvPr id="233" name="Google Shape;233;p26"/>
          <p:cNvPicPr preferRelativeResize="0"/>
          <p:nvPr/>
        </p:nvPicPr>
        <p:blipFill rotWithShape="1">
          <a:blip r:embed="rId5">
            <a:alphaModFix/>
          </a:blip>
          <a:srcRect b="0" l="0" r="0" t="0"/>
          <a:stretch/>
        </p:blipFill>
        <p:spPr>
          <a:xfrm>
            <a:off x="2239175" y="1475550"/>
            <a:ext cx="4665650" cy="971175"/>
          </a:xfrm>
          <a:prstGeom prst="rect">
            <a:avLst/>
          </a:prstGeom>
          <a:noFill/>
          <a:ln>
            <a:noFill/>
          </a:ln>
        </p:spPr>
      </p:pic>
      <p:pic>
        <p:nvPicPr>
          <p:cNvPr id="234" name="Google Shape;234;p26"/>
          <p:cNvPicPr preferRelativeResize="0"/>
          <p:nvPr/>
        </p:nvPicPr>
        <p:blipFill rotWithShape="1">
          <a:blip r:embed="rId6">
            <a:alphaModFix/>
          </a:blip>
          <a:srcRect b="0" l="0" r="0" t="0"/>
          <a:stretch/>
        </p:blipFill>
        <p:spPr>
          <a:xfrm>
            <a:off x="2979150" y="2588150"/>
            <a:ext cx="3185700" cy="198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31"/>
          <p:cNvGrpSpPr/>
          <p:nvPr/>
        </p:nvGrpSpPr>
        <p:grpSpPr>
          <a:xfrm>
            <a:off x="0" y="0"/>
            <a:ext cx="9144000" cy="5143500"/>
            <a:chOff x="0" y="0"/>
            <a:chExt cx="9144000" cy="5143500"/>
          </a:xfrm>
        </p:grpSpPr>
        <p:pic>
          <p:nvPicPr>
            <p:cNvPr id="240" name="Google Shape;240;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1" name="Google Shape;241;p31"/>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3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extLst>
                  <a:ext uri="http://customooxmlschemas.google.com/">
                    <go:slidesCustomData xmlns:go="http://customooxmlschemas.google.com/" textRoundtripDataId="1"/>
                  </a:ext>
                </a:extLst>
              </a:rPr>
              <a:t>B-Trees</a:t>
            </a:r>
            <a:endParaRPr b="0" i="0" sz="1100" u="none" cap="none" strike="noStrike">
              <a:solidFill>
                <a:srgbClr val="103452"/>
              </a:solidFill>
              <a:latin typeface="Montserrat"/>
              <a:ea typeface="Montserrat"/>
              <a:cs typeface="Montserrat"/>
              <a:sym typeface="Montserrat"/>
            </a:endParaRPr>
          </a:p>
        </p:txBody>
      </p:sp>
      <p:pic>
        <p:nvPicPr>
          <p:cNvPr id="243" name="Google Shape;243;p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44" name="Google Shape;244;p31"/>
          <p:cNvSpPr txBox="1"/>
          <p:nvPr/>
        </p:nvSpPr>
        <p:spPr>
          <a:xfrm>
            <a:off x="1241575" y="2104850"/>
            <a:ext cx="6810600" cy="2261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Properties:</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Each node in a B-Tree can </a:t>
            </a:r>
            <a:r>
              <a:rPr b="1" i="0" lang="en-GB" sz="1600" u="none" cap="none" strike="noStrike">
                <a:solidFill>
                  <a:srgbClr val="103452"/>
                </a:solidFill>
                <a:latin typeface="Montserrat"/>
                <a:ea typeface="Montserrat"/>
                <a:cs typeface="Montserrat"/>
                <a:sym typeface="Montserrat"/>
              </a:rPr>
              <a:t>have several children</a:t>
            </a:r>
            <a:r>
              <a:rPr b="0" i="0" lang="en-GB" sz="1600" u="none" cap="none" strike="noStrike">
                <a:solidFill>
                  <a:srgbClr val="103452"/>
                </a:solidFill>
                <a:latin typeface="Montserrat"/>
                <a:ea typeface="Montserrat"/>
                <a:cs typeface="Montserrat"/>
                <a:sym typeface="Montserrat"/>
              </a:rPr>
              <a:t>, determined by the tree's order.</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Nodes keep data in sorted order, facilitating efficient access and insertion.</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100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Automatically balances itself</a:t>
            </a:r>
            <a:r>
              <a:rPr b="0" i="0" lang="en-GB" sz="1600" u="none" cap="none" strike="noStrike">
                <a:solidFill>
                  <a:srgbClr val="103452"/>
                </a:solidFill>
                <a:latin typeface="Montserrat"/>
                <a:ea typeface="Montserrat"/>
                <a:cs typeface="Montserrat"/>
                <a:sym typeface="Montserrat"/>
              </a:rPr>
              <a:t> to maintain a low height.</a:t>
            </a:r>
            <a:endParaRPr b="0" i="0" sz="1600" u="none" cap="none" strike="noStrike">
              <a:solidFill>
                <a:srgbClr val="103452"/>
              </a:solidFill>
              <a:latin typeface="Montserrat"/>
              <a:ea typeface="Montserrat"/>
              <a:cs typeface="Montserrat"/>
              <a:sym typeface="Montserrat"/>
            </a:endParaRPr>
          </a:p>
        </p:txBody>
      </p:sp>
      <p:sp>
        <p:nvSpPr>
          <p:cNvPr id="245" name="Google Shape;245;p31"/>
          <p:cNvSpPr txBox="1"/>
          <p:nvPr/>
        </p:nvSpPr>
        <p:spPr>
          <a:xfrm>
            <a:off x="1152950" y="959550"/>
            <a:ext cx="7035300" cy="6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type of balanced tree data structure, commonly used in databases and file systems. They are a specialized form of a rose tree, where each node can have multiple children</a:t>
            </a:r>
            <a:endParaRPr b="1" i="0" sz="1600" u="none" cap="none" strike="noStrike">
              <a:solidFill>
                <a:srgbClr val="BC922D"/>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32"/>
          <p:cNvGrpSpPr/>
          <p:nvPr/>
        </p:nvGrpSpPr>
        <p:grpSpPr>
          <a:xfrm>
            <a:off x="0" y="0"/>
            <a:ext cx="9144000" cy="5143500"/>
            <a:chOff x="0" y="0"/>
            <a:chExt cx="9144000" cy="5143500"/>
          </a:xfrm>
        </p:grpSpPr>
        <p:pic>
          <p:nvPicPr>
            <p:cNvPr id="251" name="Google Shape;251;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2" name="Google Shape;252;p3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3" name="Google Shape;253;p3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54" name="Google Shape;254;p32"/>
          <p:cNvSpPr txBox="1"/>
          <p:nvPr/>
        </p:nvSpPr>
        <p:spPr>
          <a:xfrm>
            <a:off x="1265300" y="1838025"/>
            <a:ext cx="6810600" cy="12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sp>
        <p:nvSpPr>
          <p:cNvPr id="255" name="Google Shape;255;p32"/>
          <p:cNvSpPr txBox="1"/>
          <p:nvPr/>
        </p:nvSpPr>
        <p:spPr>
          <a:xfrm>
            <a:off x="1076850" y="585650"/>
            <a:ext cx="6990300" cy="59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GB" sz="1600" u="none" cap="none" strike="noStrike">
                <a:solidFill>
                  <a:srgbClr val="103452"/>
                </a:solidFill>
                <a:latin typeface="Montserrat"/>
                <a:ea typeface="Montserrat"/>
                <a:cs typeface="Montserrat"/>
                <a:sym typeface="Montserrat"/>
              </a:rPr>
              <a:t>B-Tree Node and B-Tree Constructor</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pic>
        <p:nvPicPr>
          <p:cNvPr id="256" name="Google Shape;256;p32"/>
          <p:cNvPicPr preferRelativeResize="0"/>
          <p:nvPr/>
        </p:nvPicPr>
        <p:blipFill rotWithShape="1">
          <a:blip r:embed="rId5">
            <a:alphaModFix/>
          </a:blip>
          <a:srcRect b="0" l="0" r="0" t="0"/>
          <a:stretch/>
        </p:blipFill>
        <p:spPr>
          <a:xfrm>
            <a:off x="1076838" y="1180450"/>
            <a:ext cx="3740174" cy="3363974"/>
          </a:xfrm>
          <a:prstGeom prst="rect">
            <a:avLst/>
          </a:prstGeom>
          <a:noFill/>
          <a:ln>
            <a:noFill/>
          </a:ln>
        </p:spPr>
      </p:pic>
      <p:sp>
        <p:nvSpPr>
          <p:cNvPr id="257" name="Google Shape;257;p32"/>
          <p:cNvSpPr txBox="1"/>
          <p:nvPr/>
        </p:nvSpPr>
        <p:spPr>
          <a:xfrm>
            <a:off x="4912525" y="1031925"/>
            <a:ext cx="3333900" cy="8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Disclaimer:</a:t>
            </a:r>
            <a:r>
              <a:rPr b="0" i="0" lang="en-GB" sz="1600" u="none" cap="none" strike="noStrike">
                <a:solidFill>
                  <a:srgbClr val="103452"/>
                </a:solidFill>
                <a:latin typeface="Montserrat"/>
                <a:ea typeface="Montserrat"/>
                <a:cs typeface="Montserrat"/>
                <a:sym typeface="Montserrat"/>
              </a:rPr>
              <a:t> Some complicated functions are omitted because they do not aid in understanding. Feel free to check it out in the script.</a:t>
            </a:r>
            <a:br>
              <a:rPr b="0" i="0" lang="en-GB" sz="1600" u="none" cap="none" strike="noStrike">
                <a:solidFill>
                  <a:srgbClr val="103452"/>
                </a:solidFill>
                <a:latin typeface="Montserrat"/>
                <a:ea typeface="Montserrat"/>
                <a:cs typeface="Montserrat"/>
                <a:sym typeface="Montserrat"/>
              </a:rPr>
            </a:br>
            <a:br>
              <a:rPr b="0" i="0" lang="en-GB" sz="1600" u="none" cap="none" strike="noStrike">
                <a:solidFill>
                  <a:srgbClr val="103452"/>
                </a:solidFill>
                <a:latin typeface="Montserrat"/>
                <a:ea typeface="Montserrat"/>
                <a:cs typeface="Montserrat"/>
                <a:sym typeface="Montserrat"/>
              </a:rPr>
            </a:br>
            <a:r>
              <a:rPr b="0" i="0" lang="en-GB" sz="1600" u="none" cap="none" strike="noStrike">
                <a:solidFill>
                  <a:srgbClr val="103452"/>
                </a:solidFill>
                <a:latin typeface="Montserrat"/>
                <a:ea typeface="Montserrat"/>
                <a:cs typeface="Montserrat"/>
                <a:sym typeface="Montserrat"/>
              </a:rPr>
              <a:t>In practice you would use </a:t>
            </a:r>
            <a:r>
              <a:rPr b="1" i="0" lang="en-GB" sz="1600" u="none" cap="none" strike="noStrike">
                <a:solidFill>
                  <a:srgbClr val="103452"/>
                </a:solidFill>
                <a:latin typeface="Montserrat"/>
                <a:ea typeface="Montserrat"/>
                <a:cs typeface="Montserrat"/>
                <a:sym typeface="Montserrat"/>
              </a:rPr>
              <a:t>pre-built libraries</a:t>
            </a:r>
            <a:r>
              <a:rPr b="0" i="0" lang="en-GB" sz="1600" u="none" cap="none" strike="noStrike">
                <a:solidFill>
                  <a:srgbClr val="103452"/>
                </a:solidFill>
                <a:latin typeface="Montserrat"/>
                <a:ea typeface="Montserrat"/>
                <a:cs typeface="Montserrat"/>
                <a:sym typeface="Montserrat"/>
              </a:rPr>
              <a:t> to implement these structures, but for better understanding </a:t>
            </a:r>
            <a:r>
              <a:rPr b="1" i="0" lang="en-GB" sz="1600" u="none" cap="none" strike="noStrike">
                <a:solidFill>
                  <a:srgbClr val="103452"/>
                </a:solidFill>
                <a:latin typeface="Montserrat"/>
                <a:ea typeface="Montserrat"/>
                <a:cs typeface="Montserrat"/>
                <a:sym typeface="Montserrat"/>
              </a:rPr>
              <a:t>implementing from scratch is a great exercise.</a:t>
            </a:r>
            <a:endParaRPr b="1"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33"/>
          <p:cNvGrpSpPr/>
          <p:nvPr/>
        </p:nvGrpSpPr>
        <p:grpSpPr>
          <a:xfrm>
            <a:off x="0" y="0"/>
            <a:ext cx="9144000" cy="5143500"/>
            <a:chOff x="0" y="0"/>
            <a:chExt cx="9144000" cy="5143500"/>
          </a:xfrm>
        </p:grpSpPr>
        <p:pic>
          <p:nvPicPr>
            <p:cNvPr id="263" name="Google Shape;263;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4" name="Google Shape;264;p3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5" name="Google Shape;265;p3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66" name="Google Shape;266;p33"/>
          <p:cNvSpPr txBox="1"/>
          <p:nvPr/>
        </p:nvSpPr>
        <p:spPr>
          <a:xfrm>
            <a:off x="1265300" y="1838025"/>
            <a:ext cx="6810600" cy="12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sp>
        <p:nvSpPr>
          <p:cNvPr id="267" name="Google Shape;267;p33"/>
          <p:cNvSpPr txBox="1"/>
          <p:nvPr/>
        </p:nvSpPr>
        <p:spPr>
          <a:xfrm>
            <a:off x="1076850" y="1986050"/>
            <a:ext cx="3053400" cy="238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Time Complexity:</a:t>
            </a:r>
            <a:r>
              <a:rPr b="0" i="0" lang="en-GB" sz="1600" u="none" cap="none" strike="noStrike">
                <a:solidFill>
                  <a:srgbClr val="103452"/>
                </a:solidFill>
                <a:latin typeface="Montserrat"/>
                <a:ea typeface="Montserrat"/>
                <a:cs typeface="Montserrat"/>
                <a:sym typeface="Montserrat"/>
              </a:rPr>
              <a:t> O(log n), each insertion may require traversing from root to leaf and possibly splitting nodes.</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Space Complexity:</a:t>
            </a:r>
            <a:r>
              <a:rPr b="0" i="0" lang="en-GB" sz="1600" u="none" cap="none" strike="noStrike">
                <a:solidFill>
                  <a:srgbClr val="103452"/>
                </a:solidFill>
                <a:latin typeface="Montserrat"/>
                <a:ea typeface="Montserrat"/>
                <a:cs typeface="Montserrat"/>
                <a:sym typeface="Montserrat"/>
              </a:rPr>
              <a:t> O(1), no added space required.</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sp>
        <p:nvSpPr>
          <p:cNvPr id="268" name="Google Shape;268;p33"/>
          <p:cNvSpPr txBox="1"/>
          <p:nvPr/>
        </p:nvSpPr>
        <p:spPr>
          <a:xfrm>
            <a:off x="1076850" y="585650"/>
            <a:ext cx="6990300" cy="1400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Insert Function</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Inserts a new key into the B-Tree. If the node is full (determined by the order), it splits the node and then inserts the key in the correct position.</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pic>
        <p:nvPicPr>
          <p:cNvPr id="269" name="Google Shape;269;p33"/>
          <p:cNvPicPr preferRelativeResize="0"/>
          <p:nvPr/>
        </p:nvPicPr>
        <p:blipFill rotWithShape="1">
          <a:blip r:embed="rId5">
            <a:alphaModFix/>
          </a:blip>
          <a:srcRect b="0" l="0" r="0" t="0"/>
          <a:stretch/>
        </p:blipFill>
        <p:spPr>
          <a:xfrm>
            <a:off x="4177000" y="1895625"/>
            <a:ext cx="3898900" cy="229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34"/>
          <p:cNvGrpSpPr/>
          <p:nvPr/>
        </p:nvGrpSpPr>
        <p:grpSpPr>
          <a:xfrm>
            <a:off x="0" y="0"/>
            <a:ext cx="9144000" cy="5143500"/>
            <a:chOff x="0" y="0"/>
            <a:chExt cx="9144000" cy="5143500"/>
          </a:xfrm>
        </p:grpSpPr>
        <p:pic>
          <p:nvPicPr>
            <p:cNvPr id="275" name="Google Shape;275;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6" name="Google Shape;276;p3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7" name="Google Shape;277;p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78" name="Google Shape;278;p34"/>
          <p:cNvSpPr txBox="1"/>
          <p:nvPr/>
        </p:nvSpPr>
        <p:spPr>
          <a:xfrm>
            <a:off x="1265300" y="1838025"/>
            <a:ext cx="6810600" cy="127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sp>
        <p:nvSpPr>
          <p:cNvPr id="279" name="Google Shape;279;p34"/>
          <p:cNvSpPr txBox="1"/>
          <p:nvPr/>
        </p:nvSpPr>
        <p:spPr>
          <a:xfrm>
            <a:off x="1076850" y="1986050"/>
            <a:ext cx="3004500" cy="238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Time Complexity:</a:t>
            </a:r>
            <a:r>
              <a:rPr b="0" i="0" lang="en-GB" sz="1600" u="none" cap="none" strike="noStrike">
                <a:solidFill>
                  <a:srgbClr val="103452"/>
                </a:solidFill>
                <a:latin typeface="Montserrat"/>
                <a:ea typeface="Montserrat"/>
                <a:cs typeface="Montserrat"/>
                <a:sym typeface="Montserrat"/>
              </a:rPr>
              <a:t> O(log n), the search operation traverses from root to leaf, quickly narrowing down the search space.</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Space Complexity:</a:t>
            </a:r>
            <a:r>
              <a:rPr b="0" i="0" lang="en-GB" sz="1600" u="none" cap="none" strike="noStrike">
                <a:solidFill>
                  <a:srgbClr val="103452"/>
                </a:solidFill>
                <a:latin typeface="Montserrat"/>
                <a:ea typeface="Montserrat"/>
                <a:cs typeface="Montserrat"/>
                <a:sym typeface="Montserrat"/>
              </a:rPr>
              <a:t> O(1), no added space required.</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sp>
        <p:nvSpPr>
          <p:cNvPr id="280" name="Google Shape;280;p34"/>
          <p:cNvSpPr txBox="1"/>
          <p:nvPr/>
        </p:nvSpPr>
        <p:spPr>
          <a:xfrm>
            <a:off x="1076850" y="585650"/>
            <a:ext cx="6990300" cy="1400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Search Function</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Searches for a key by traversing down the tree nodes. It efficiently narrows down the search path at each node.</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000"/>
              <a:buFont typeface="Arial"/>
              <a:buNone/>
            </a:pPr>
            <a:r>
              <a:t/>
            </a:r>
            <a:endParaRPr b="0" i="0" sz="1000" u="none" cap="none" strike="noStrike">
              <a:solidFill>
                <a:srgbClr val="103452"/>
              </a:solidFill>
              <a:latin typeface="Montserrat"/>
              <a:ea typeface="Montserrat"/>
              <a:cs typeface="Montserrat"/>
              <a:sym typeface="Montserrat"/>
            </a:endParaRPr>
          </a:p>
        </p:txBody>
      </p:sp>
      <p:pic>
        <p:nvPicPr>
          <p:cNvPr id="281" name="Google Shape;281;p34"/>
          <p:cNvPicPr preferRelativeResize="0"/>
          <p:nvPr/>
        </p:nvPicPr>
        <p:blipFill rotWithShape="1">
          <a:blip r:embed="rId5">
            <a:alphaModFix/>
          </a:blip>
          <a:srcRect b="0" l="0" r="0" t="0"/>
          <a:stretch/>
        </p:blipFill>
        <p:spPr>
          <a:xfrm>
            <a:off x="4408525" y="1807613"/>
            <a:ext cx="3856369" cy="273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7" name="Google Shape;287;p35"/>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88" name="Google Shape;288;p3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89" name="Google Shape;289;p35"/>
          <p:cNvSpPr txBox="1"/>
          <p:nvPr/>
        </p:nvSpPr>
        <p:spPr>
          <a:xfrm>
            <a:off x="1094875" y="784150"/>
            <a:ext cx="6897900" cy="285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For example, let’s create a B-Tree from ids {5, 6, 2, 1, 8, 10, 9, 4, 7} and verify that id 7 is in the tree, like the example at the start:</a:t>
            </a:r>
            <a:endParaRPr b="0" i="0" sz="1600" u="none" cap="none" strike="noStrike">
              <a:solidFill>
                <a:srgbClr val="103452"/>
              </a:solidFill>
              <a:latin typeface="Montserrat"/>
              <a:ea typeface="Montserrat"/>
              <a:cs typeface="Montserrat"/>
              <a:sym typeface="Montserrat"/>
            </a:endParaRPr>
          </a:p>
        </p:txBody>
      </p:sp>
      <p:pic>
        <p:nvPicPr>
          <p:cNvPr id="290" name="Google Shape;290;p35"/>
          <p:cNvPicPr preferRelativeResize="0"/>
          <p:nvPr/>
        </p:nvPicPr>
        <p:blipFill rotWithShape="1">
          <a:blip r:embed="rId5">
            <a:alphaModFix/>
          </a:blip>
          <a:srcRect b="0" l="0" r="0" t="0"/>
          <a:stretch/>
        </p:blipFill>
        <p:spPr>
          <a:xfrm>
            <a:off x="1094875" y="2475500"/>
            <a:ext cx="2268325" cy="1158650"/>
          </a:xfrm>
          <a:prstGeom prst="rect">
            <a:avLst/>
          </a:prstGeom>
          <a:noFill/>
          <a:ln>
            <a:noFill/>
          </a:ln>
        </p:spPr>
      </p:pic>
      <p:pic>
        <p:nvPicPr>
          <p:cNvPr id="291" name="Google Shape;291;p35"/>
          <p:cNvPicPr preferRelativeResize="0"/>
          <p:nvPr/>
        </p:nvPicPr>
        <p:blipFill rotWithShape="1">
          <a:blip r:embed="rId6">
            <a:alphaModFix/>
          </a:blip>
          <a:srcRect b="0" l="0" r="0" t="0"/>
          <a:stretch/>
        </p:blipFill>
        <p:spPr>
          <a:xfrm>
            <a:off x="4273610" y="1592325"/>
            <a:ext cx="3719164" cy="285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c3924c436e_1_8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17" name="Google Shape;117;g2c3924c436e_1_8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18" name="Google Shape;118;g2c3924c436e_1_8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19" name="Google Shape;119;g2c3924c436e_1_8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20" name="Google Shape;120;g2c3924c436e_1_84"/>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121" name="Google Shape;121;g2c3924c436e_1_84"/>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pic>
        <p:nvPicPr>
          <p:cNvPr id="296" name="Google Shape;296;g2c3924c436e_2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297" name="Google Shape;297;g2c3924c436e_2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298" name="Google Shape;298;g2c3924c436e_2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299" name="Google Shape;299;g2c3924c436e_2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300" name="Google Shape;300;g2c3924c436e_2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301" name="Google Shape;301;g2c3924c436e_2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302" name="Google Shape;302;g2c3924c436e_2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pic>
        <p:nvPicPr>
          <p:cNvPr id="307" name="Google Shape;307;p56"/>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308" name="Google Shape;308;p56"/>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309" name="Google Shape;309;p56"/>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Questions around </a:t>
            </a:r>
            <a:r>
              <a:rPr lang="en-GB" sz="1500">
                <a:solidFill>
                  <a:schemeClr val="lt1"/>
                </a:solidFill>
                <a:latin typeface="Montserrat SemiBold"/>
                <a:ea typeface="Montserrat SemiBold"/>
                <a:cs typeface="Montserrat SemiBold"/>
                <a:sym typeface="Montserrat SemiBold"/>
              </a:rPr>
              <a:t>Non-Linear Data Structures Part 1</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2c3924c436e_1_9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27" name="Google Shape;127;g2c3924c436e_1_93"/>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28" name="Google Shape;128;g2c3924c436e_1_9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29" name="Google Shape;129;g2c3924c436e_1_9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30" name="Google Shape;130;g2c3924c436e_1_93"/>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131" name="Google Shape;131;g2c3924c436e_1_9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32" name="Google Shape;132;g2c3924c436e_1_93"/>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c3924c436e_1_103"/>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138" name="Google Shape;138;g2c3924c436e_1_103">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39" name="Google Shape;139;g2c3924c436e_1_103"/>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140" name="Google Shape;140;g2c3924c436e_1_103"/>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141" name="Google Shape;141;g2c3924c436e_1_103"/>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c3924c436e_1_111"/>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147" name="Google Shape;147;g2c3924c436e_1_111">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48" name="Google Shape;148;g2c3924c436e_1_111"/>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49" name="Google Shape;149;g2c3924c436e_1_111"/>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50" name="Google Shape;150;g2c3924c436e_1_111"/>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156" name="Google Shape;156;p15"/>
          <p:cNvSpPr txBox="1"/>
          <p:nvPr/>
        </p:nvSpPr>
        <p:spPr>
          <a:xfrm>
            <a:off x="416675" y="2147525"/>
            <a:ext cx="4796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accent6"/>
                </a:solidFill>
                <a:latin typeface="Montserrat"/>
                <a:ea typeface="Montserrat"/>
                <a:cs typeface="Montserrat"/>
                <a:sym typeface="Montserrat"/>
              </a:rPr>
              <a:t>Trees</a:t>
            </a:r>
            <a:endParaRPr b="0" i="0" sz="1700" u="none" cap="none" strike="noStrike">
              <a:solidFill>
                <a:schemeClr val="accent6"/>
              </a:solidFill>
              <a:latin typeface="Arial"/>
              <a:ea typeface="Arial"/>
              <a:cs typeface="Arial"/>
              <a:sym typeface="Arial"/>
            </a:endParaRPr>
          </a:p>
        </p:txBody>
      </p:sp>
      <p:sp>
        <p:nvSpPr>
          <p:cNvPr id="157" name="Google Shape;157;p15"/>
          <p:cNvSpPr txBox="1"/>
          <p:nvPr/>
        </p:nvSpPr>
        <p:spPr>
          <a:xfrm>
            <a:off x="365975" y="3304275"/>
            <a:ext cx="4897800" cy="1272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Trees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Search Trees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B-Trees</a:t>
            </a:r>
            <a:endParaRPr b="1" i="0" sz="1800" u="none" cap="none" strike="noStrike">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16"/>
          <p:cNvGrpSpPr/>
          <p:nvPr/>
        </p:nvGrpSpPr>
        <p:grpSpPr>
          <a:xfrm>
            <a:off x="0" y="0"/>
            <a:ext cx="9144000" cy="5143500"/>
            <a:chOff x="0" y="0"/>
            <a:chExt cx="9144000" cy="5143500"/>
          </a:xfrm>
        </p:grpSpPr>
        <p:pic>
          <p:nvPicPr>
            <p:cNvPr id="163" name="Google Shape;163;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4" name="Google Shape;164;p16"/>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16"/>
          <p:cNvSpPr txBox="1"/>
          <p:nvPr/>
        </p:nvSpPr>
        <p:spPr>
          <a:xfrm>
            <a:off x="1123950" y="591700"/>
            <a:ext cx="7019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The Role of Binary and Rose Trees in Data Organisation</a:t>
            </a:r>
            <a:endParaRPr b="0" i="0" sz="3000" u="none" cap="none" strike="noStrike">
              <a:solidFill>
                <a:srgbClr val="103452"/>
              </a:solidFill>
              <a:latin typeface="Montserrat"/>
              <a:ea typeface="Montserrat"/>
              <a:cs typeface="Montserrat"/>
              <a:sym typeface="Montserrat"/>
            </a:endParaRPr>
          </a:p>
        </p:txBody>
      </p:sp>
      <p:pic>
        <p:nvPicPr>
          <p:cNvPr id="166" name="Google Shape;166;p1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7" name="Google Shape;167;p16"/>
          <p:cNvSpPr txBox="1"/>
          <p:nvPr/>
        </p:nvSpPr>
        <p:spPr>
          <a:xfrm>
            <a:off x="960450" y="1798700"/>
            <a:ext cx="7223100" cy="255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Montserrat"/>
                <a:ea typeface="Montserrat"/>
                <a:cs typeface="Montserrat"/>
                <a:sym typeface="Montserrat"/>
              </a:rPr>
              <a:t>Consider an e-commerce platform with an extensive product catalog organised hierarchically.</a:t>
            </a:r>
            <a:endParaRPr b="0" i="0" sz="16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Challenges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Efficient</a:t>
            </a:r>
            <a:r>
              <a:rPr b="0" i="0" lang="en-GB" sz="1600" u="none" cap="none" strike="noStrike">
                <a:solidFill>
                  <a:schemeClr val="dk1"/>
                </a:solidFill>
                <a:latin typeface="Montserrat"/>
                <a:ea typeface="Montserrat"/>
                <a:cs typeface="Montserrat"/>
                <a:sym typeface="Montserrat"/>
              </a:rPr>
              <a:t> searching and updating products.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Managing complex hierarchical relationships </a:t>
            </a:r>
            <a:r>
              <a:rPr b="0" i="0" lang="en-GB" sz="1600" u="none" cap="none" strike="noStrike">
                <a:solidFill>
                  <a:schemeClr val="dk1"/>
                </a:solidFill>
                <a:latin typeface="Montserrat"/>
                <a:ea typeface="Montserrat"/>
                <a:cs typeface="Montserrat"/>
                <a:sym typeface="Montserrat"/>
              </a:rPr>
              <a:t>between products and categories.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17"/>
          <p:cNvGrpSpPr/>
          <p:nvPr/>
        </p:nvGrpSpPr>
        <p:grpSpPr>
          <a:xfrm>
            <a:off x="0" y="0"/>
            <a:ext cx="9144000" cy="5143500"/>
            <a:chOff x="0" y="0"/>
            <a:chExt cx="9144000" cy="5143500"/>
          </a:xfrm>
        </p:grpSpPr>
        <p:pic>
          <p:nvPicPr>
            <p:cNvPr id="173" name="Google Shape;173;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4" name="Google Shape;174;p17"/>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6" name="Google Shape;176;p17"/>
          <p:cNvSpPr txBox="1"/>
          <p:nvPr/>
        </p:nvSpPr>
        <p:spPr>
          <a:xfrm>
            <a:off x="960450" y="604650"/>
            <a:ext cx="7223100" cy="3636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Binary Trees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Ideal for sorted data.</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Operations like </a:t>
            </a:r>
            <a:r>
              <a:rPr b="1" i="0" lang="en-GB" sz="1600" u="none" cap="none" strike="noStrike">
                <a:solidFill>
                  <a:schemeClr val="dk1"/>
                </a:solidFill>
                <a:latin typeface="Montserrat"/>
                <a:ea typeface="Montserrat"/>
                <a:cs typeface="Montserrat"/>
                <a:sym typeface="Montserrat"/>
              </a:rPr>
              <a:t>search, insert, and delete can be optimised</a:t>
            </a:r>
            <a:r>
              <a:rPr b="0" i="0" lang="en-GB" sz="1600" u="none" cap="none" strike="noStrike">
                <a:solidFill>
                  <a:schemeClr val="dk1"/>
                </a:solidFill>
                <a:latin typeface="Montserrat"/>
                <a:ea typeface="Montserrat"/>
                <a:cs typeface="Montserrat"/>
                <a:sym typeface="Montserrat"/>
              </a:rPr>
              <a:t>.</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Rose Trees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Perfect for representing multi-level hierarchies.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Can </a:t>
            </a:r>
            <a:r>
              <a:rPr b="1" i="0" lang="en-GB" sz="1600" u="none" cap="none" strike="noStrike">
                <a:solidFill>
                  <a:schemeClr val="dk1"/>
                </a:solidFill>
                <a:latin typeface="Montserrat"/>
                <a:ea typeface="Montserrat"/>
                <a:cs typeface="Montserrat"/>
                <a:sym typeface="Montserrat"/>
              </a:rPr>
              <a:t>handle multiple child nodes per parent, reflecting complex relationships</a:t>
            </a:r>
            <a:r>
              <a:rPr b="0" i="0" lang="en-GB" sz="1600" u="none" cap="none" strike="noStrike">
                <a:solidFill>
                  <a:schemeClr val="dk1"/>
                </a:solidFill>
                <a:latin typeface="Montserrat"/>
                <a:ea typeface="Montserrat"/>
                <a:cs typeface="Montserrat"/>
                <a:sym typeface="Montserrat"/>
              </a:rPr>
              <a:t>.</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Real-World Impact: </a:t>
            </a:r>
            <a:r>
              <a:rPr b="1" i="0" lang="en-GB" sz="1600" u="none" cap="none" strike="noStrike">
                <a:solidFill>
                  <a:schemeClr val="dk1"/>
                </a:solidFill>
                <a:latin typeface="Montserrat"/>
                <a:ea typeface="Montserrat"/>
                <a:cs typeface="Montserrat"/>
                <a:sym typeface="Montserrat"/>
              </a:rPr>
              <a:t>Improved performance in querying and managing hierarchical data</a:t>
            </a:r>
            <a:r>
              <a:rPr b="0" i="0" lang="en-GB" sz="1600" u="none" cap="none" strike="noStrike">
                <a:solidFill>
                  <a:schemeClr val="dk1"/>
                </a:solidFill>
                <a:latin typeface="Montserrat"/>
                <a:ea typeface="Montserrat"/>
                <a:cs typeface="Montserrat"/>
                <a:sym typeface="Montserrat"/>
              </a:rPr>
              <a:t>, essential for a seamless user experience on the platform.</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2" name="Google Shape;182;p18"/>
          <p:cNvSpPr txBox="1"/>
          <p:nvPr/>
        </p:nvSpPr>
        <p:spPr>
          <a:xfrm>
            <a:off x="760800" y="731038"/>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Example: Visualising Binary Tree</a:t>
            </a:r>
            <a:endParaRPr b="0" i="0" sz="1000" u="none" cap="none" strike="noStrike">
              <a:solidFill>
                <a:srgbClr val="103452"/>
              </a:solidFill>
              <a:latin typeface="Montserrat"/>
              <a:ea typeface="Montserrat"/>
              <a:cs typeface="Montserrat"/>
              <a:sym typeface="Montserrat"/>
            </a:endParaRPr>
          </a:p>
        </p:txBody>
      </p:sp>
      <p:pic>
        <p:nvPicPr>
          <p:cNvPr id="183" name="Google Shape;183;p1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4" name="Google Shape;184;p18"/>
          <p:cNvSpPr txBox="1"/>
          <p:nvPr/>
        </p:nvSpPr>
        <p:spPr>
          <a:xfrm>
            <a:off x="971550" y="1416000"/>
            <a:ext cx="7200900" cy="2633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Throughout the lecture we’ll use the phrases “Binary Tree” and “Binary Search Tree” interchangeably, but our focus is on the commonly used Binary Search Tree which has differences to the Binary Tree and will be explained in a few slides</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use a tool developed by </a:t>
            </a:r>
            <a:r>
              <a:rPr b="0" i="0" lang="en-GB" sz="1600" u="sng" cap="none" strike="noStrike">
                <a:solidFill>
                  <a:schemeClr val="hlink"/>
                </a:solidFill>
                <a:latin typeface="Montserrat"/>
                <a:ea typeface="Montserrat"/>
                <a:cs typeface="Montserrat"/>
                <a:sym typeface="Montserrat"/>
                <a:hlinkClick r:id="rId5"/>
              </a:rPr>
              <a:t>VISUALGO.NET</a:t>
            </a:r>
            <a:r>
              <a:rPr b="0" i="0" lang="en-GB" sz="1600" u="none" cap="none" strike="noStrike">
                <a:solidFill>
                  <a:schemeClr val="dk1"/>
                </a:solidFill>
                <a:latin typeface="Montserrat"/>
                <a:ea typeface="Montserrat"/>
                <a:cs typeface="Montserrat"/>
                <a:sym typeface="Montserrat"/>
              </a:rPr>
              <a:t> to show dynamic visualisations (as documented in the slides for convenience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